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6"/>
    <p:sldMasterId id="214748366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Roboto Condensed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Shivani 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0700181-346B-4C30-96D0-B357C2FB6FDC}">
  <a:tblStyle styleId="{20700181-346B-4C30-96D0-B357C2FB6F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Condensed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CondensedLight-italic.fntdata"/><Relationship Id="rId47" Type="http://schemas.openxmlformats.org/officeDocument/2006/relationships/font" Target="fonts/RobotoCondensedLight-bold.fntdata"/><Relationship Id="rId49" Type="http://schemas.openxmlformats.org/officeDocument/2006/relationships/font" Target="fonts/RobotoCondensedLight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07T01:17:49.644">
    <p:pos x="6000" y="0"/>
    <p:text>Presents a thoughtful, objective, quantitative method for deciding among the three design concepts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0-10T03:30:59.531">
    <p:pos x="945" y="1197"/>
    <p:text>might wanna reword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0-10T22:01:05.453">
    <p:pos x="327" y="1466"/>
    <p:text>mention sensititvy v specificity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0-11T17:31:24.711">
    <p:pos x="0" y="628"/>
    <p:text>spend more time talking about this</p:text>
  </p:cm>
  <p:cm authorId="0" idx="5" dt="2020-10-11T17:47:59.793">
    <p:pos x="6000" y="0"/>
    <p:text>@sherina raymond says this is best part of presentation :)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10-11T17:30:32.662">
    <p:pos x="255" y="580"/>
    <p:text>add to script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10-11T17:35:07.877">
    <p:pos x="3335" y="71"/>
    <p:text>make it a narrative, narrate the steps of our flowchart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10-11T17:46:11.845">
    <p:pos x="113" y="654"/>
    <p:text>cyahge script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57132c992_1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957132c992_16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4126db68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4126db68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3d63b84e2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3d63b84e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5cf0ddeac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5cf0ddeac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a8ddfb01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a8ddfb01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3553d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03553d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0a292080b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0a292080b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a6a4882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a6a4882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0a292080b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0a292080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251209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251209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rpeaks more obvious on graph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0251209d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0251209d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0a6a4882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0a6a4882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0a29208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0a29208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292080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0a292080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a8ddfb01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a8ddfb01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292080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0a292080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251209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0251209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a8ddfb01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a8ddfb01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0a292080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0a292080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0251209d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0251209d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251209d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0251209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a292080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0a292080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0a8a15a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0a8a15a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slides or less words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03553d5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03553d5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0251209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0251209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0251209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0251209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0251209d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0251209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09a0264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09a0264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a2803a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a2803a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slides or less words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57132c9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57132c9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3ae8958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3ae8958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combination of filtering methods best removes noise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76d8ea8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76d8ea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left side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more specific about stress level 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step between MI detect and ST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box after implicit stress level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shapes boxes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3d61236c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3d61236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Either talk about this more or make the diagram simpler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Hero’s journey of device (linear model)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more on SNR, r peak detection, sensitivity vs. specificity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of phase 2, </a:t>
            </a:r>
            <a:r>
              <a:rPr lang="en"/>
              <a:t>reproducible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w/ diff models r peak detection works differently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w/ slide 4, modeling question slide earlier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85750" y="911612"/>
            <a:ext cx="85725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3239196" y="2844801"/>
            <a:ext cx="5097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7F7F7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ctrTitle"/>
          </p:nvPr>
        </p:nvSpPr>
        <p:spPr>
          <a:xfrm>
            <a:off x="3239197" y="250224"/>
            <a:ext cx="50970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Roboto"/>
              <a:buNone/>
              <a:defRPr b="1" i="0" sz="42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3239196" y="2844801"/>
            <a:ext cx="5096935" cy="1263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7F7F7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type="ctrTitle"/>
          </p:nvPr>
        </p:nvSpPr>
        <p:spPr>
          <a:xfrm>
            <a:off x="3239197" y="250224"/>
            <a:ext cx="5096935" cy="2594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Roboto"/>
              <a:buNone/>
              <a:defRPr b="1" i="0" sz="42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84285" y="911612"/>
            <a:ext cx="4211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648200" y="911612"/>
            <a:ext cx="42099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85750" y="926335"/>
            <a:ext cx="4213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285750" y="1558992"/>
            <a:ext cx="42132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4629150" y="926335"/>
            <a:ext cx="4229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4629150" y="1558992"/>
            <a:ext cx="4229100" cy="30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285750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235325" y="342901"/>
            <a:ext cx="56229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285750" y="1706136"/>
            <a:ext cx="29496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85750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3235325" y="342901"/>
            <a:ext cx="56229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285750" y="1706136"/>
            <a:ext cx="29496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 rot="5400000">
            <a:off x="2848349" y="-1650988"/>
            <a:ext cx="3447300" cy="85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 rot="5400000">
            <a:off x="5692949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 rot="5400000">
            <a:off x="1406626" y="-847106"/>
            <a:ext cx="4359000" cy="6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5750" y="911612"/>
            <a:ext cx="85725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857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344615" y="4358878"/>
            <a:ext cx="445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800850" y="435887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6.xml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7.jp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7.xml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1049/htl.2019.0096" TargetMode="External"/><Relationship Id="rId4" Type="http://schemas.openxmlformats.org/officeDocument/2006/relationships/hyperlink" Target="https://doi.org/10.3389/fneur.2019.00545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hysiospot.com/research/why-physical-therapists-can-use-heart-rate-variability-hrv-as-a-measurement-tool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2633738" y="301675"/>
            <a:ext cx="5669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/>
              <a:t>Ace of Hearts</a:t>
            </a:r>
            <a:endParaRPr/>
          </a:p>
        </p:txBody>
      </p: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2335726" y="3465375"/>
            <a:ext cx="63957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Mia Giandinoto, Hannah Hagenau, Anna Johnson, Shivani Kulkarni, Dhruv Modi, Sherina Thomas, Matthew Tran</a:t>
            </a:r>
            <a:endParaRPr sz="2700"/>
          </a:p>
        </p:txBody>
      </p:sp>
      <p:sp>
        <p:nvSpPr>
          <p:cNvPr id="85" name="Google Shape;85;p15"/>
          <p:cNvSpPr txBox="1"/>
          <p:nvPr/>
        </p:nvSpPr>
        <p:spPr>
          <a:xfrm>
            <a:off x="7113600" y="4737300"/>
            <a:ext cx="2030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October 13</a:t>
            </a:r>
            <a:r>
              <a:rPr lang="en">
                <a:solidFill>
                  <a:srgbClr val="666666"/>
                </a:solidFill>
              </a:rPr>
              <a:t>th, 2020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12778" l="29779" r="29836" t="18591"/>
          <a:stretch/>
        </p:blipFill>
        <p:spPr>
          <a:xfrm>
            <a:off x="4689950" y="1298638"/>
            <a:ext cx="1556675" cy="19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4520225" y="921975"/>
            <a:ext cx="4113000" cy="30291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666666"/>
                </a:solidFill>
              </a:rPr>
              <a:t>Constraints</a:t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MIT Database has artificial noise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" sz="1500">
                <a:solidFill>
                  <a:srgbClr val="666666"/>
                </a:solidFill>
              </a:rPr>
              <a:t>Extracted from actual data and added w/ various ratios</a:t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Discrete sampling (not real time)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" sz="1500">
                <a:solidFill>
                  <a:srgbClr val="666666"/>
                </a:solidFill>
              </a:rPr>
              <a:t>Digital Specific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161" name="Google Shape;161;p24"/>
          <p:cNvSpPr txBox="1"/>
          <p:nvPr>
            <p:ph idx="4294967295" type="body"/>
          </p:nvPr>
        </p:nvSpPr>
        <p:spPr>
          <a:xfrm>
            <a:off x="4520225" y="921975"/>
            <a:ext cx="4113000" cy="3987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2" name="Google Shape;162;p24"/>
          <p:cNvSpPr txBox="1"/>
          <p:nvPr>
            <p:ph idx="4294967295" type="body"/>
          </p:nvPr>
        </p:nvSpPr>
        <p:spPr>
          <a:xfrm>
            <a:off x="405425" y="921975"/>
            <a:ext cx="4113000" cy="30291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666666"/>
                </a:solidFill>
              </a:rPr>
              <a:t>Assumptions</a:t>
            </a:r>
            <a:endParaRPr b="1" sz="19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RC transfer function replicates physical filtering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No irregularities exist in frequency pass band</a:t>
            </a:r>
            <a:endParaRPr sz="1500">
              <a:solidFill>
                <a:srgbClr val="666666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○"/>
            </a:pPr>
            <a:r>
              <a:rPr lang="en" sz="1500">
                <a:solidFill>
                  <a:srgbClr val="666666"/>
                </a:solidFill>
              </a:rPr>
              <a:t>Arrhythmia</a:t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Larger </a:t>
            </a:r>
            <a:r>
              <a:rPr lang="en" sz="1500">
                <a:solidFill>
                  <a:srgbClr val="666666"/>
                </a:solidFill>
              </a:rPr>
              <a:t>SNR leads to easier R-peak detection</a:t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163" name="Google Shape;163;p24"/>
          <p:cNvSpPr txBox="1"/>
          <p:nvPr>
            <p:ph idx="4294967295" type="body"/>
          </p:nvPr>
        </p:nvSpPr>
        <p:spPr>
          <a:xfrm>
            <a:off x="405425" y="921975"/>
            <a:ext cx="4113000" cy="3987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</a:endParaRPr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27225" y="124575"/>
            <a:ext cx="82701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Assumptions and </a:t>
            </a:r>
            <a:r>
              <a:rPr lang="en" sz="3000"/>
              <a:t>Constraints</a:t>
            </a:r>
            <a:r>
              <a:rPr lang="en" sz="3000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195" y="966950"/>
            <a:ext cx="6699630" cy="33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type="title"/>
          </p:nvPr>
        </p:nvSpPr>
        <p:spPr>
          <a:xfrm>
            <a:off x="133175" y="113150"/>
            <a:ext cx="82701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used for Model</a:t>
            </a:r>
            <a:endParaRPr/>
          </a:p>
        </p:txBody>
      </p:sp>
      <p:sp>
        <p:nvSpPr>
          <p:cNvPr id="171" name="Google Shape;171;p25"/>
          <p:cNvSpPr txBox="1"/>
          <p:nvPr>
            <p:ph idx="4294967295" type="body"/>
          </p:nvPr>
        </p:nvSpPr>
        <p:spPr>
          <a:xfrm>
            <a:off x="227225" y="966938"/>
            <a:ext cx="3315900" cy="33498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MIT noise stress test database</a:t>
            </a:r>
            <a:r>
              <a:rPr baseline="30000" lang="en" sz="1600">
                <a:solidFill>
                  <a:srgbClr val="666666"/>
                </a:solidFill>
              </a:rPr>
              <a:t>3,9</a:t>
            </a:r>
            <a:endParaRPr baseline="30000" sz="1200"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 sz="1400">
                <a:solidFill>
                  <a:srgbClr val="666666"/>
                </a:solidFill>
              </a:rPr>
              <a:t>Sampling Frequency of 360 Hz</a:t>
            </a:r>
            <a:endParaRPr sz="1400"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 sz="1400">
                <a:solidFill>
                  <a:srgbClr val="666666"/>
                </a:solidFill>
              </a:rPr>
              <a:t>Clean signal with artificially added noise</a:t>
            </a:r>
            <a:endParaRPr sz="1400"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 sz="1400">
                <a:solidFill>
                  <a:srgbClr val="666666"/>
                </a:solidFill>
              </a:rPr>
              <a:t>3 seconds of noisy data shown</a:t>
            </a:r>
            <a:endParaRPr sz="14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SNR</a:t>
            </a:r>
            <a:r>
              <a:rPr baseline="30000" lang="en" sz="1600">
                <a:solidFill>
                  <a:srgbClr val="666666"/>
                </a:solidFill>
              </a:rPr>
              <a:t>8</a:t>
            </a:r>
            <a:r>
              <a:rPr lang="en" sz="1600">
                <a:solidFill>
                  <a:srgbClr val="666666"/>
                </a:solidFill>
              </a:rPr>
              <a:t> Calculated in dB:</a:t>
            </a:r>
            <a:endParaRPr baseline="30000"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Goal: maximize SNR value</a:t>
            </a:r>
            <a:endParaRPr sz="14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descr="{&quot;font&quot;:{&quot;family&quot;:&quot;Roboto&quot;,&quot;size&quot;:20.000000536340213,&quot;color&quot;:&quot;#666666&quot;},&quot;id&quot;:&quot;1&quot;,&quot;type&quot;:&quot;$&quot;,&quot;code&quot;:&quot;$10\\,*\\,\\log_{10}\\left(\\frac{mean\\left(\\left(signal\\right)^{2}\\right)}{mean\\left(\\left(signal-cleansignal\\right)^{2}\\right)}\\right)$&quot;,&quot;ts&quot;:1602380493660,&quot;cs&quot;:&quot;wZw52CAyMlWhKo6EXn61CA==&quot;,&quot;size&quot;:{&quot;width&quot;:438.00018418680025,&quot;height&quot;:81.00003406194251}}"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75" y="2999275"/>
            <a:ext cx="3007608" cy="5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339" y="113150"/>
            <a:ext cx="3633235" cy="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26400" y="557150"/>
            <a:ext cx="4953600" cy="76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2nd Order Butterworth Filter Model</a:t>
            </a:r>
            <a:endParaRPr/>
          </a:p>
        </p:txBody>
      </p:sp>
      <p:sp>
        <p:nvSpPr>
          <p:cNvPr id="179" name="Google Shape;179;p26"/>
          <p:cNvSpPr txBox="1"/>
          <p:nvPr>
            <p:ph idx="2" type="body"/>
          </p:nvPr>
        </p:nvSpPr>
        <p:spPr>
          <a:xfrm>
            <a:off x="220300" y="1405725"/>
            <a:ext cx="7464600" cy="2516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Eliminate frequencies above/below certain value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2nd Order Butter Function Models Digital Low-pass Filter under 30 Hz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Determined by Fourier transform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30 second period</a:t>
            </a:r>
            <a:endParaRPr sz="1600">
              <a:solidFill>
                <a:srgbClr val="666666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Simple, fast, versatile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SNR: 0.199 dB</a:t>
            </a:r>
            <a:endParaRPr sz="16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300" y="35650"/>
            <a:ext cx="3727699" cy="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405350" y="3124200"/>
            <a:ext cx="55005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~30 Hz: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SNR: -1.73 dB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698" y="78275"/>
            <a:ext cx="3593299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G\\left(s\\right)=\\frac{v\\,_{0}}{v_{i}}=\\frac{1}{\\left\\{1+\\left(j\\omega\\right)\\left[C_{1}R_{1}+C_{2}\\left(R_{1}+R_{2}\\right)\\right]+\\left(j\\omega\\right)^{2}C_{1}R_{1}C_{2}R_{2}\\right\\}}$&quot;,&quot;font&quot;:{&quot;color&quot;:&quot;#666666&quot;,&quot;size&quot;:15.000000804510348,&quot;family&quot;:&quot;Roboto&quot;},&quot;id&quot;:&quot;2&quot;,&quot;type&quot;:&quot;$&quot;,&quot;ts&quot;:1602383715250,&quot;cs&quot;:&quot;Fgye+nC14JaA7RDvXjJQWg==&quot;,&quot;size&quot;:{&quot;width&quot;:426.00017914058657,&quot;height&quot;:40.000016820712354}}"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50" y="3029475"/>
            <a:ext cx="468434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0" y="188075"/>
            <a:ext cx="58041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ECG: 2nd Order RC Filter Model</a:t>
            </a:r>
            <a:endParaRPr sz="3200"/>
          </a:p>
        </p:txBody>
      </p:sp>
      <p:sp>
        <p:nvSpPr>
          <p:cNvPr id="189" name="Google Shape;189;p27"/>
          <p:cNvSpPr txBox="1"/>
          <p:nvPr>
            <p:ph idx="4294967295" type="body"/>
          </p:nvPr>
        </p:nvSpPr>
        <p:spPr>
          <a:xfrm>
            <a:off x="405350" y="1102038"/>
            <a:ext cx="3301800" cy="1864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Mathematical: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2nd Order RC Transfer Function models Analog Low-pass Filter</a:t>
            </a:r>
            <a:r>
              <a:rPr baseline="30000" lang="en" sz="1600">
                <a:solidFill>
                  <a:srgbClr val="666666"/>
                </a:solidFill>
              </a:rPr>
              <a:t>4,17</a:t>
            </a:r>
            <a:endParaRPr baseline="30000"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Transfer Function: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5">
            <a:alphaModFix/>
          </a:blip>
          <a:srcRect b="30745" l="21360" r="8855" t="5823"/>
          <a:stretch/>
        </p:blipFill>
        <p:spPr>
          <a:xfrm>
            <a:off x="4794973" y="1316675"/>
            <a:ext cx="3887654" cy="171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7"/>
          <p:cNvCxnSpPr>
            <a:stCxn id="192" idx="1"/>
            <a:endCxn id="192" idx="1"/>
          </p:cNvCxnSpPr>
          <p:nvPr/>
        </p:nvCxnSpPr>
        <p:spPr>
          <a:xfrm>
            <a:off x="110575" y="30294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{&quot;code&quot;:&quot;$G\\left(s\\right)\\,=\\,\\frac{35332.69}{\\left(s^{2}+563.91s+35332.69\\right)}$&quot;,&quot;type&quot;:&quot;$&quot;,&quot;id&quot;:&quot;4&quot;,&quot;font&quot;:{&quot;size&quot;:16,&quot;color&quot;:&quot;#666666&quot;,&quot;family&quot;:&quot;Roboto&quot;},&quot;ts&quot;:1602387212966,&quot;cs&quot;:&quot;prSILfpYTJUNVkg7Q3Gxkg==&quot;,&quot;size&quot;:{&quot;width&quot;:257.00010118110237,&quot;height&quot;:32.000012598425194}}" id="193" name="Google Shape;19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100" y="4072150"/>
            <a:ext cx="2768299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68575" y="211500"/>
            <a:ext cx="5544000" cy="76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ECG: Discrete Wavelet Transform Model</a:t>
            </a:r>
            <a:endParaRPr/>
          </a:p>
        </p:txBody>
      </p:sp>
      <p:sp>
        <p:nvSpPr>
          <p:cNvPr id="199" name="Google Shape;199;p28"/>
          <p:cNvSpPr txBox="1"/>
          <p:nvPr>
            <p:ph idx="2" type="body"/>
          </p:nvPr>
        </p:nvSpPr>
        <p:spPr>
          <a:xfrm>
            <a:off x="229200" y="1265525"/>
            <a:ext cx="5605500" cy="34461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Mathematical: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Discrete wavelet transform decomposes data into series of coefficients</a:t>
            </a:r>
            <a:r>
              <a:rPr baseline="30000" lang="en" sz="1600">
                <a:solidFill>
                  <a:srgbClr val="666666"/>
                </a:solidFill>
              </a:rPr>
              <a:t>8,16</a:t>
            </a:r>
            <a:endParaRPr baseline="30000"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First and last coefficients zeroed out, others are thresholded</a:t>
            </a:r>
            <a:r>
              <a:rPr baseline="30000" lang="en" sz="1600">
                <a:solidFill>
                  <a:srgbClr val="666666"/>
                </a:solidFill>
              </a:rPr>
              <a:t>8</a:t>
            </a:r>
            <a:endParaRPr baseline="30000"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Removes baseline wander and high frequency noise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SNR: -3.165 dB</a:t>
            </a:r>
            <a:endParaRPr sz="16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625" y="98387"/>
            <a:ext cx="3535558" cy="8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3528" l="8230" r="7954" t="57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4269" l="8225" r="7492" t="69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4350" l="7569" r="8517" t="72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475" y="97350"/>
            <a:ext cx="3097399" cy="7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62"/>
            <a:ext cx="9144000" cy="457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000" y="76301"/>
            <a:ext cx="3196001" cy="7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Device Designs Recap</a:t>
            </a:r>
            <a:endParaRPr/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3533550" y="919950"/>
            <a:ext cx="2076900" cy="562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Device 2 - UV Spectroscopy</a:t>
            </a:r>
            <a:endParaRPr b="1" sz="1600"/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210150" y="919950"/>
            <a:ext cx="2076900" cy="562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Device 1 - Portable ECG</a:t>
            </a:r>
            <a:endParaRPr b="1" sz="1600"/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6856950" y="919950"/>
            <a:ext cx="2076900" cy="5625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Device 3 - Combination</a:t>
            </a:r>
            <a:endParaRPr b="1" sz="16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18555" l="38039" r="32537" t="42190"/>
          <a:stretch/>
        </p:blipFill>
        <p:spPr>
          <a:xfrm>
            <a:off x="372413" y="1866197"/>
            <a:ext cx="1752376" cy="269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va             Fluid Flow Cell &#10;UV LED &#10; &#10; &#10;UV Photodiode &#10;Ink Drawings &#10;Ink Drawings &#10;Ink Drawings &#10;Ink Drawings &#10;Ink Drawings &#10;Ink Drawings &#10;Ink Drawings &#10;Ink Drawings &#10;Ink Drawings &#10;Ink Drawings &#10;Ink Drawings &#10;Ink Drawings &#10;Ink Drawings &#10;Ink Drawings &#10;Ink Drawings &#10;"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63" y="2018925"/>
            <a:ext cx="1657067" cy="2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5">
            <a:alphaModFix/>
          </a:blip>
          <a:srcRect b="20940" l="40914" r="33167" t="43988"/>
          <a:stretch/>
        </p:blipFill>
        <p:spPr>
          <a:xfrm>
            <a:off x="7611628" y="2201975"/>
            <a:ext cx="1194620" cy="2023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va             Fluid Flow Cell &#10;UV LED &#10; &#10; &#10;UV Photodiode &#10;Ink Drawings &#10;Ink Drawings &#10;Ink Drawings &#10;Ink Drawings &#10;Ink Drawings &#10;Ink Drawings &#10;Ink Drawings &#10;Ink Drawings &#10;Ink Drawings &#10;Ink Drawings &#10;Ink Drawings &#10;Ink Drawings &#10;Ink Drawings &#10;Ink Drawings &#10;Ink Drawings &#10;"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600" y="2546582"/>
            <a:ext cx="1404032" cy="133475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7379800" y="2683575"/>
            <a:ext cx="416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+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875"/>
            <a:ext cx="9144000" cy="457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500" y="72500"/>
            <a:ext cx="2700499" cy="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" y="315938"/>
            <a:ext cx="9023220" cy="45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475" y="29550"/>
            <a:ext cx="2591525" cy="7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68600" y="183175"/>
            <a:ext cx="82701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ECG: Model Results and Insights (RPeaks)</a:t>
            </a:r>
            <a:endParaRPr sz="3200"/>
          </a:p>
        </p:txBody>
      </p:sp>
      <p:graphicFrame>
        <p:nvGraphicFramePr>
          <p:cNvPr id="245" name="Google Shape;245;p36"/>
          <p:cNvGraphicFramePr/>
          <p:nvPr/>
        </p:nvGraphicFramePr>
        <p:xfrm>
          <a:off x="179975" y="103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{20700181-346B-4C30-96D0-B357C2FB6FDC}</a:tableStyleId>
              </a:tblPr>
              <a:tblGrid>
                <a:gridCol w="1771775"/>
                <a:gridCol w="1771775"/>
                <a:gridCol w="1771775"/>
                <a:gridCol w="1771775"/>
              </a:tblGrid>
              <a:tr h="61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Butterworth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RC Filter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Wavelet Filter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 Peaks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0.714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0.994</a:t>
                      </a:r>
                      <a:endParaRPr>
                        <a:solidFill>
                          <a:srgbClr val="0B539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0.714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0.994</a:t>
                      </a:r>
                      <a:endParaRPr>
                        <a:solidFill>
                          <a:srgbClr val="0B539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0.714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0.994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Engzee Detector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0.625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0.992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0.667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0.625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Find Peaks w/ Wavelet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0.91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0.91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Engzee Detector w/ Wavelet</a:t>
                      </a:r>
                      <a:endParaRPr/>
                    </a:p>
                  </a:txBody>
                  <a:tcPr marT="91425" marB="91425" marR="91425" marL="91425" anchor="ctr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0.769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0.994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0.83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0.998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CC0000"/>
                          </a:solidFill>
                        </a:rPr>
                        <a:t>0.91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</a:rPr>
                        <a:t>0.998</a:t>
                      </a:r>
                      <a:endParaRPr/>
                    </a:p>
                  </a:txBody>
                  <a:tcPr marT="91425" marB="91425" marR="91425" marL="91425"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SNR Difference</a:t>
                      </a:r>
                      <a:endParaRPr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6.20</a:t>
                      </a:r>
                      <a:endParaRPr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14.27</a:t>
                      </a:r>
                      <a:endParaRPr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12.84</a:t>
                      </a:r>
                      <a:endParaRPr/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46" name="Google Shape;246;p36"/>
          <p:cNvSpPr txBox="1"/>
          <p:nvPr/>
        </p:nvSpPr>
        <p:spPr>
          <a:xfrm>
            <a:off x="7584550" y="1039450"/>
            <a:ext cx="1355400" cy="1266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Sensitivity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 Missed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Peaks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Specificity</a:t>
            </a:r>
            <a:r>
              <a:rPr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Extra Peaks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149" y="237375"/>
            <a:ext cx="2535350" cy="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68737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Implications: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11700" y="1662475"/>
            <a:ext cx="8520600" cy="113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Optimal combination is </a:t>
            </a:r>
            <a:r>
              <a:rPr b="1" lang="en">
                <a:solidFill>
                  <a:srgbClr val="666666"/>
                </a:solidFill>
              </a:rPr>
              <a:t>lowpass butterworth filter</a:t>
            </a:r>
            <a:r>
              <a:rPr lang="en">
                <a:solidFill>
                  <a:srgbClr val="666666"/>
                </a:solidFill>
              </a:rPr>
              <a:t> &amp; </a:t>
            </a:r>
            <a:r>
              <a:rPr b="1" lang="en">
                <a:solidFill>
                  <a:srgbClr val="666666"/>
                </a:solidFill>
              </a:rPr>
              <a:t>partial wavelet transform/find_peaks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277900" y="3315750"/>
            <a:ext cx="8520600" cy="15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Questions: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rabicPeriod"/>
            </a:pPr>
            <a:r>
              <a:rPr lang="en" sz="1600">
                <a:solidFill>
                  <a:srgbClr val="666666"/>
                </a:solidFill>
              </a:rPr>
              <a:t>Can we add a high-pass component to our butterworth filter to more effectively filter out baseline wander?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AutoNum type="arabicPeriod"/>
            </a:pPr>
            <a:r>
              <a:rPr lang="en" sz="1600">
                <a:solidFill>
                  <a:srgbClr val="666666"/>
                </a:solidFill>
              </a:rPr>
              <a:t>How can we more effectively remove electrode motion artifact?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graphicFrame>
        <p:nvGraphicFramePr>
          <p:cNvPr id="260" name="Google Shape;260;p38"/>
          <p:cNvGraphicFramePr/>
          <p:nvPr/>
        </p:nvGraphicFramePr>
        <p:xfrm>
          <a:off x="952500" y="117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{20700181-346B-4C30-96D0-B357C2FB6FDC}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Sliding window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</a:t>
                      </a: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detection algori</a:t>
                      </a: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thms</a:t>
                      </a: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 </a:t>
                      </a:r>
                      <a:r>
                        <a:rPr b="1"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Detect myocardial infarction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Filter small increments for near real-time data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real-time data</a:t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 analysis for LF/HF ratio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PTB database (MI patients)</a:t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 elevation</a:t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 wave inversion</a:t>
                      </a:r>
                      <a:endParaRPr sz="16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Roboto"/>
                        <a:buChar char="●"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 depression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38"/>
          <p:cNvSpPr txBox="1"/>
          <p:nvPr/>
        </p:nvSpPr>
        <p:spPr>
          <a:xfrm>
            <a:off x="311700" y="712925"/>
            <a:ext cx="7041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Next Steps: Phase III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/>
        </p:nvSpPr>
        <p:spPr>
          <a:xfrm>
            <a:off x="311700" y="174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sz="3600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9"/>
          <p:cNvSpPr txBox="1"/>
          <p:nvPr/>
        </p:nvSpPr>
        <p:spPr>
          <a:xfrm>
            <a:off x="525875" y="790150"/>
            <a:ext cx="85206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Beckers, F., et al. (2006). "Aging and nonlinear heart rate control in a healthy population." American Journal of Physiology-Heart and Circulatory 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Francis, J. (2016). "ECG monitoring leads and special leads." Indian Pacing and Electrophysiology Journal 16(3): 92-95.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Goldberger, A., Amaral, L., Glass, L., Hausdorff, J., Ivanov, P. C., Mark, R., ... &amp; Stanley, H. E. (2000). PhysioBank, PhysioToolkit, and PhysioNet: Components of a new research resource for complex physiologic signals. Circulation [Online]. 101 (23), pp. E215–e220.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Hearfield, J. (2009). Designing resistor-capacitor networks. Retrieved October 11, 2020, from http://www.johnhearfield.com/RC/RC4.htm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Kumar, P., &amp; Sharma, V. K. (2020). Detection and classification of ECG noises using decomposition on mixed codebook for quality analysis. Healthcare technology letters, 7(1), 18–24.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https://doi.org/10.1049/htl.2019.0096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Lenis, G., et al. (2017). "Comparison of Baseline Wander Removal Techniques considering the Preservation of ST Changes in the Ischemic ECG: A Simulation Study." Computational and mathematical methods in medicine 2017: 9295029-9295029.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Li, K., Rüdiger, H., &amp; Ziemssen, T. (2019). Spectral Analysis of Heart Rate Variability: Time Window Matters. Frontiers in neurology, 10, 545.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https://doi.org/10.3389/fneur.2019.00545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Lin, H. Y., et al. (2014). "Discrete-wavelet-transform-based noise removal and feature extraction for ECG signals." </a:t>
            </a:r>
            <a:r>
              <a:rPr lang="en" sz="900" u="sng">
                <a:solidFill>
                  <a:schemeClr val="dk1"/>
                </a:solidFill>
              </a:rPr>
              <a:t>IRBM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b="1" lang="en" sz="900">
                <a:solidFill>
                  <a:schemeClr val="dk1"/>
                </a:solidFill>
              </a:rPr>
              <a:t>35</a:t>
            </a:r>
            <a:r>
              <a:rPr lang="en" sz="900">
                <a:solidFill>
                  <a:schemeClr val="dk1"/>
                </a:solidFill>
              </a:rPr>
              <a:t>(6): 351-361.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Moody GB, Muldrow WE, Mark RG(1984). “A noise stress test for arrhythmia detectors.” Computers in Cardiology 11:381-384.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Peltola, M. A. (2012). Role of editing of R–R intervals in the analysis of heart rate variability. Frontiers in Physiology, 3. doi:10.3389/fphys.2012.00148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Porr, B., &amp; Howell, L. (2019, December 20). Berndporr/py-ecg-detectors. Retrieved October 11, 2020, from https://github.com/berndporr/py-ecg-detectors</a:t>
            </a:r>
            <a:endParaRPr sz="900">
              <a:solidFill>
                <a:schemeClr val="dk1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/>
              <a:t>Salsekar, B. and D. Wadhwani (2012). "Filtering of ECG signal using Butterworth Filter and its feature extraction." International Journal of Engineering Science and Technology 4.</a:t>
            </a:r>
            <a:endParaRPr sz="900"/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Serhani, M. A., et al. (2020). "ECG Monitoring Systems: Review, Architecture, Processes, and Key Challenges." Sensors (Basel, Switzerland) 20(6): 1796.</a:t>
            </a:r>
            <a:endParaRPr sz="900">
              <a:solidFill>
                <a:srgbClr val="000000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Shaffer, F. and J. P. Ginsberg (2017). "An Overview of Heart Rate Variability Metrics and Norms." Frontiers in public health 5: 258-258.</a:t>
            </a:r>
            <a:endParaRPr sz="900"/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>
                <a:solidFill>
                  <a:srgbClr val="000000"/>
                </a:solidFill>
              </a:rPr>
              <a:t>Villegas, A., et al. (2019). "Arm-ECG Wireless Sensor System for Wearable Long-Term Surveillance of Heart Arrhythmias." Electronics 8(11): 1300.</a:t>
            </a:r>
            <a:endParaRPr sz="900">
              <a:solidFill>
                <a:srgbClr val="000000"/>
              </a:solidFill>
            </a:endParaRPr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/>
              <a:t>Verma, Ajay. [Dr. Ajay Verma].(2020, Feb 13). </a:t>
            </a:r>
            <a:r>
              <a:rPr i="1" lang="en" sz="900"/>
              <a:t>Introduction to Wavelet Theory and its Applications</a:t>
            </a:r>
            <a:r>
              <a:rPr lang="en" sz="900"/>
              <a:t>. [Video]. Youtube. https://youtu.be/F_QvT_8kOfc</a:t>
            </a:r>
            <a:endParaRPr sz="900"/>
          </a:p>
          <a:p>
            <a:pPr indent="-1714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AutoNum type="arabicPeriod"/>
            </a:pPr>
            <a:r>
              <a:rPr lang="en" sz="900"/>
              <a:t>2nd order CR filter Design tools. (n.d.). Retrieved October 11, 2020, from http://sim.okawa-denshi.jp/en/CRCRkeisan.htm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ECG Noise Supplemental</a:t>
            </a:r>
            <a:r>
              <a:rPr baseline="30000" lang="en"/>
              <a:t>9</a:t>
            </a:r>
            <a:endParaRPr baseline="30000"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284285" y="911612"/>
            <a:ext cx="4211400" cy="37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Baseline Wander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Muscle Noise (EMG)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76657" l="0" r="0" t="0"/>
          <a:stretch/>
        </p:blipFill>
        <p:spPr>
          <a:xfrm>
            <a:off x="872075" y="1582950"/>
            <a:ext cx="2625873" cy="8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>
            <p:ph idx="2" type="body"/>
          </p:nvPr>
        </p:nvSpPr>
        <p:spPr>
          <a:xfrm>
            <a:off x="4188325" y="911600"/>
            <a:ext cx="5012700" cy="37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Powerline interference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Electrode Motion Artifact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75" y="3387100"/>
            <a:ext cx="2772674" cy="10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 rotWithShape="1">
          <a:blip r:embed="rId5">
            <a:alphaModFix/>
          </a:blip>
          <a:srcRect b="18331" l="16497" r="11961" t="11458"/>
          <a:stretch/>
        </p:blipFill>
        <p:spPr>
          <a:xfrm>
            <a:off x="5142675" y="1582950"/>
            <a:ext cx="2672225" cy="8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6">
            <a:alphaModFix/>
          </a:blip>
          <a:srcRect b="20635" l="0" r="0" t="48310"/>
          <a:stretch/>
        </p:blipFill>
        <p:spPr>
          <a:xfrm>
            <a:off x="5575800" y="3347988"/>
            <a:ext cx="2462885" cy="1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72350" y="1122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HRV </a:t>
            </a:r>
            <a:r>
              <a:rPr lang="en"/>
              <a:t>Supplemental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0" y="4793175"/>
            <a:ext cx="5669100" cy="40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https://www.physiospot.com/research/why-physical-therapists-can-use-heart-rate-variability-hrv-as-a-measurement-tool/</a:t>
            </a:r>
            <a:endParaRPr sz="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108450" y="684950"/>
            <a:ext cx="90357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ECG→R peak detection→ RR Intervals → Tachogram→ FFT and Power Spectral analysis→ Analysis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LF ranges from 0.04-0.15 Hz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PNS, SNS, and BP regulation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887" y="1086050"/>
            <a:ext cx="3991764" cy="19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073" y="3053750"/>
            <a:ext cx="3925929" cy="19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108450" y="1346775"/>
            <a:ext cx="5088000" cy="3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HF ranges from 0.15-0.4 Hz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parasympathetic/respiratory activity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Low power reflects stress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LF/HF Ratio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Reflects balance between SNS and PNS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aseline="30000"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Avg ratio for males = 5.8(day)/3.4(night)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Avg ratio for females = 4.4(day)/2.3(night)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Low LF/HF ratio associated with high levels of stress</a:t>
            </a:r>
            <a:r>
              <a:rPr baseline="30000"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baseline="30000"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Power Spectral Analysis to determine LF and HF power</a:t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ECG Supplemental</a:t>
            </a:r>
            <a:endParaRPr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269225" y="1052550"/>
            <a:ext cx="39918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Voltage over time of electrical signals within the heart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en" sz="1600">
                <a:solidFill>
                  <a:srgbClr val="666666"/>
                </a:solidFill>
              </a:rPr>
              <a:t>Signs of myocardial infarction: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ST elevation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ST depression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T wave inversion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descr="What is NSTEMI? What You NEED to Know • MyHeart" id="295" name="Google Shape;295;p42"/>
          <p:cNvPicPr preferRelativeResize="0"/>
          <p:nvPr/>
        </p:nvPicPr>
        <p:blipFill rotWithShape="1">
          <a:blip r:embed="rId3">
            <a:alphaModFix/>
          </a:blip>
          <a:srcRect b="0" l="25569" r="33408" t="0"/>
          <a:stretch/>
        </p:blipFill>
        <p:spPr>
          <a:xfrm>
            <a:off x="3698400" y="1714500"/>
            <a:ext cx="2061624" cy="31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827" y="445025"/>
            <a:ext cx="3333649" cy="16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Wavelet </a:t>
            </a:r>
            <a:r>
              <a:rPr lang="en"/>
              <a:t>Decomposition</a:t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308150"/>
            <a:ext cx="3243600" cy="28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•"/>
            </a:pPr>
            <a:r>
              <a:rPr lang="en" sz="1600">
                <a:solidFill>
                  <a:srgbClr val="666666"/>
                </a:solidFill>
              </a:rPr>
              <a:t>Performs DWT on filtered signal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•"/>
            </a:pPr>
            <a:r>
              <a:rPr lang="en" sz="1600">
                <a:solidFill>
                  <a:srgbClr val="666666"/>
                </a:solidFill>
              </a:rPr>
              <a:t>Reconstructs detail coefficients 3-5 of signal, which isolate R-peaks</a:t>
            </a:r>
            <a:endParaRPr sz="16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600"/>
              <a:buChar char="•"/>
            </a:pPr>
            <a:r>
              <a:rPr lang="en" sz="1600">
                <a:solidFill>
                  <a:srgbClr val="666666"/>
                </a:solidFill>
              </a:rPr>
              <a:t>Makes r-peak detection easier</a:t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150" y="1308100"/>
            <a:ext cx="4885226" cy="288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p17"/>
          <p:cNvGraphicFramePr/>
          <p:nvPr/>
        </p:nvGraphicFramePr>
        <p:xfrm>
          <a:off x="904100" y="59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{20700181-346B-4C30-96D0-B357C2FB6FDC}</a:tableStyleId>
              </a:tblPr>
              <a:tblGrid>
                <a:gridCol w="1174725"/>
                <a:gridCol w="880025"/>
                <a:gridCol w="809350"/>
                <a:gridCol w="789650"/>
                <a:gridCol w="830950"/>
                <a:gridCol w="830900"/>
                <a:gridCol w="858450"/>
                <a:gridCol w="748400"/>
              </a:tblGrid>
              <a:tr h="58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(Out of 5)</a:t>
                      </a:r>
                      <a:endParaRPr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Feasibility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Sensitivity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4.425/5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2.35/5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2.15/5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105" name="Google Shape;105;p17"/>
          <p:cNvSpPr txBox="1"/>
          <p:nvPr>
            <p:ph type="title"/>
          </p:nvPr>
        </p:nvSpPr>
        <p:spPr>
          <a:xfrm>
            <a:off x="55950" y="0"/>
            <a:ext cx="8270100" cy="59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Matrix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897750" y="2854825"/>
            <a:ext cx="2061000" cy="5670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897750" y="1685200"/>
            <a:ext cx="2061000" cy="11700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897750" y="3421700"/>
            <a:ext cx="2061000" cy="5670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1598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r>
              <a:rPr lang="en"/>
              <a:t> Supplemental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 b="5118" l="9624" r="8669" t="7392"/>
          <a:stretch/>
        </p:blipFill>
        <p:spPr>
          <a:xfrm>
            <a:off x="311700" y="726726"/>
            <a:ext cx="7665050" cy="4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1575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Butterworth Supplemental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 b="5130" l="9022" r="8577" t="7011"/>
          <a:stretch/>
        </p:blipFill>
        <p:spPr>
          <a:xfrm>
            <a:off x="191450" y="713650"/>
            <a:ext cx="7754800" cy="41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1496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Supplemental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 rotWithShape="1">
          <a:blip r:embed="rId3">
            <a:alphaModFix/>
          </a:blip>
          <a:srcRect b="5928" l="8801" r="9170" t="8645"/>
          <a:stretch/>
        </p:blipFill>
        <p:spPr>
          <a:xfrm>
            <a:off x="182750" y="765877"/>
            <a:ext cx="7805450" cy="40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14965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Wavelet Supplemental</a:t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 b="5109" l="9208" r="8864" t="8437"/>
          <a:stretch/>
        </p:blipFill>
        <p:spPr>
          <a:xfrm>
            <a:off x="156650" y="722350"/>
            <a:ext cx="7867800" cy="41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69" y="0"/>
            <a:ext cx="52542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type="title"/>
          </p:nvPr>
        </p:nvSpPr>
        <p:spPr>
          <a:xfrm>
            <a:off x="157475" y="-81850"/>
            <a:ext cx="2949600" cy="71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Google Shape;119;p19"/>
          <p:cNvGraphicFramePr/>
          <p:nvPr/>
        </p:nvGraphicFramePr>
        <p:xfrm>
          <a:off x="904100" y="59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{20700181-346B-4C30-96D0-B357C2FB6FDC}</a:tableStyleId>
              </a:tblPr>
              <a:tblGrid>
                <a:gridCol w="1174725"/>
                <a:gridCol w="880025"/>
                <a:gridCol w="809350"/>
                <a:gridCol w="789650"/>
                <a:gridCol w="830950"/>
                <a:gridCol w="830900"/>
                <a:gridCol w="858450"/>
                <a:gridCol w="748400"/>
              </a:tblGrid>
              <a:tr h="58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(Out of 5)</a:t>
                      </a:r>
                      <a:endParaRPr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Device #3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Rating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.900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Feasibility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.500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Sensitivity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.600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.225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.375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4.425/5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2.35/5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2.15/5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48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DEE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120" name="Google Shape;120;p19"/>
          <p:cNvSpPr txBox="1"/>
          <p:nvPr>
            <p:ph type="title"/>
          </p:nvPr>
        </p:nvSpPr>
        <p:spPr>
          <a:xfrm>
            <a:off x="55950" y="0"/>
            <a:ext cx="8270100" cy="59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Matrix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572150" y="2848750"/>
            <a:ext cx="1647600" cy="5958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6219750" y="2848750"/>
            <a:ext cx="1647600" cy="595800"/>
          </a:xfrm>
          <a:prstGeom prst="rect">
            <a:avLst/>
          </a:prstGeom>
          <a:noFill/>
          <a:ln cap="flat" cmpd="sng" w="762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910250" y="2848750"/>
            <a:ext cx="1647600" cy="595800"/>
          </a:xfrm>
          <a:prstGeom prst="rect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10125" y="1675175"/>
            <a:ext cx="1647600" cy="1173600"/>
          </a:xfrm>
          <a:prstGeom prst="rect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910250" y="3421700"/>
            <a:ext cx="1647600" cy="595800"/>
          </a:xfrm>
          <a:prstGeom prst="rect">
            <a:avLst/>
          </a:prstGeom>
          <a:noFill/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370300" y="857925"/>
            <a:ext cx="4403400" cy="76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1500600" y="1901050"/>
            <a:ext cx="61428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noninvasive electrocardiogram (ECG) device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recognize and alert users to stress and symptoms of heart attacks</a:t>
            </a:r>
            <a:r>
              <a:rPr baseline="30000"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through the 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parameters</a:t>
            </a: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of the low frequency (LF)/ high frequency (HF) ratio of heart rate variability, ST segment elevation, and T wave inversion to mitigate the effects of a myocardial infarction. 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6176350" y="2954112"/>
            <a:ext cx="2400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8817192" y="2954112"/>
            <a:ext cx="192300" cy="20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298950" y="155125"/>
            <a:ext cx="8546100" cy="5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ECG: Modeling Noise Filtration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98950" y="919075"/>
            <a:ext cx="85461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Modeling Question</a:t>
            </a:r>
            <a:endParaRPr b="1"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Which R-peak detection method optimizes device specificity? Which filtering method maximizes SNR and best facilitates R-peak detection?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19750" y="2327275"/>
            <a:ext cx="2701500" cy="18825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Modeling Objective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Select th</a:t>
            </a: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 optimal filtering/r-peak detection method to denoise data and accurately detect R Peaks.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221250" y="2327275"/>
            <a:ext cx="2701500" cy="18825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Filtering and R-peak detection provides basis for accurate HRV analysis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922750" y="2327275"/>
            <a:ext cx="2701500" cy="18825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Comparing different R Peak detection methods’ specificity on filtered signal sets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85750" y="216525"/>
            <a:ext cx="8270100" cy="59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131350" y="-69925"/>
            <a:ext cx="8270100" cy="59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ECG </a:t>
            </a:r>
            <a:r>
              <a:rPr lang="en" sz="3000"/>
              <a:t>Design Process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75" y="919525"/>
            <a:ext cx="60388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285750" y="216525"/>
            <a:ext cx="8270100" cy="595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Diagrammatic Model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98125"/>
            <a:ext cx="9144000" cy="33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